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핀볼은 기계식 테이블 게임으로</a:t>
            </a:r>
            <a:r>
              <a:t>, </a:t>
            </a:r>
            <a:r>
              <a:t>공을 스프링으로 발사하고</a:t>
            </a:r>
            <a:r>
              <a:t>, </a:t>
            </a:r>
            <a:r>
              <a:t>플레이어는 플리퍼를 사용해 공을 간접적으로 조작하는 게임입니다</a:t>
            </a:r>
            <a:r>
              <a:t>. </a:t>
            </a:r>
            <a:r>
              <a:t>공이 플리퍼 아래로 떨어지면 게임이 종료되기 때문에 집중력과 빠른 손놀림이 중요하죠</a:t>
            </a:r>
            <a:r>
              <a:t>."</a:t>
            </a:r>
          </a:p>
          <a:p>
            <a:pPr/>
            <a:r>
              <a:t>"</a:t>
            </a:r>
            <a:r>
              <a:t>게임의 목표는 공을 떨어뜨리지 않고 계속 튕기며 특정 목표를 달성하거나 임무를 수행하여 점수를 높이는 것입니다</a:t>
            </a:r>
            <a:r>
              <a:t>. </a:t>
            </a:r>
            <a:r>
              <a:t>단순해 보이지만</a:t>
            </a:r>
            <a:r>
              <a:t>, </a:t>
            </a:r>
            <a:r>
              <a:t>고득점을 위해서는 전략과 기술이 필요합니다</a:t>
            </a:r>
            <a:r>
              <a:t>."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4"/>
          <p:cNvGrpSpPr/>
          <p:nvPr/>
        </p:nvGrpSpPr>
        <p:grpSpPr>
          <a:xfrm>
            <a:off x="-127000" y="-1"/>
            <a:ext cx="18542000" cy="10528301"/>
            <a:chOff x="0" y="0"/>
            <a:chExt cx="18542000" cy="10528300"/>
          </a:xfrm>
        </p:grpSpPr>
        <p:pic>
          <p:nvPicPr>
            <p:cNvPr id="94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-1"/>
              <a:ext cx="18288000" cy="1028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531100"/>
              <a:ext cx="18542000" cy="2997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230245" dir="5400000">
                <a:srgbClr val="D8D8D8"/>
              </a:outerShdw>
            </a:effectLst>
          </p:spPr>
        </p:pic>
        <p:pic>
          <p:nvPicPr>
            <p:cNvPr id="96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0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0" y="7924800"/>
              <a:ext cx="16002000" cy="12954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19617" dir="5400000">
                <a:srgbClr val="D8D8D8"/>
              </a:outerShdw>
            </a:effectLst>
          </p:spPr>
        </p:pic>
        <p:pic>
          <p:nvPicPr>
            <p:cNvPr id="98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69999" y="1257299"/>
              <a:ext cx="2286001" cy="6223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71225" dir="5400000">
                <a:srgbClr val="D8D8D8"/>
              </a:outerShdw>
            </a:effectLst>
          </p:spPr>
        </p:pic>
        <p:sp>
          <p:nvSpPr>
            <p:cNvPr id="99" name="TextBox 9"/>
            <p:cNvSpPr txBox="1"/>
            <p:nvPr/>
          </p:nvSpPr>
          <p:spPr>
            <a:xfrm>
              <a:off x="1523999" y="1409699"/>
              <a:ext cx="1778001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-100" sz="2000">
                  <a:solidFill>
                    <a:srgbClr val="595959"/>
                  </a:solidFill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lvl1pPr>
            </a:lstStyle>
            <a:p>
              <a:pPr/>
              <a:r>
                <a:t>2024.11.19</a:t>
              </a:r>
            </a:p>
          </p:txBody>
        </p:sp>
        <p:sp>
          <p:nvSpPr>
            <p:cNvPr id="100" name="TextBox 10"/>
            <p:cNvSpPr txBox="1"/>
            <p:nvPr/>
          </p:nvSpPr>
          <p:spPr>
            <a:xfrm>
              <a:off x="3365500" y="4876799"/>
              <a:ext cx="11811000" cy="146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9600">
                  <a:latin typeface="Pretendard ExtraBold"/>
                  <a:ea typeface="Pretendard ExtraBold"/>
                  <a:cs typeface="Pretendard ExtraBold"/>
                  <a:sym typeface="Pretendard Extra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ExtraBold"/>
                  <a:ea typeface="Pretendard ExtraBold"/>
                  <a:cs typeface="Pretendard ExtraBold"/>
                  <a:sym typeface="Pretendard ExtraBold"/>
                </a:rPr>
                <a:t>제안서</a:t>
              </a:r>
            </a:p>
          </p:txBody>
        </p:sp>
        <p:sp>
          <p:nvSpPr>
            <p:cNvPr id="101" name="TextBox 12"/>
            <p:cNvSpPr txBox="1"/>
            <p:nvPr/>
          </p:nvSpPr>
          <p:spPr>
            <a:xfrm>
              <a:off x="1765300" y="8391268"/>
              <a:ext cx="15011400" cy="349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24499"/>
                </a:lnSpc>
                <a:defRPr sz="22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pPr>
              <a:r>
                <a:t>Presenter: 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20221320 </a:t>
              </a:r>
              <a:r>
                <a:t>김명진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|  </a:t>
              </a:r>
              <a:r>
                <a:t> Co-Worker: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 20180665 </a:t>
              </a:r>
              <a:r>
                <a:t>안재모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,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20200729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t>위지웅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,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20211066</a:t>
              </a:r>
              <a:r>
                <a:t> 정재근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,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20201280</a:t>
              </a:r>
              <a:r>
                <a:rPr>
                  <a:latin typeface="Pretendard Regular"/>
                  <a:ea typeface="Pretendard Regular"/>
                  <a:cs typeface="Pretendard Regular"/>
                  <a:sym typeface="Pretendard Regular"/>
                </a:rPr>
                <a:t> </a:t>
              </a:r>
              <a:r>
                <a:t>황재웅</a:t>
              </a:r>
            </a:p>
          </p:txBody>
        </p:sp>
        <p:sp>
          <p:nvSpPr>
            <p:cNvPr id="102" name="TextBox 14"/>
            <p:cNvSpPr txBox="1"/>
            <p:nvPr/>
          </p:nvSpPr>
          <p:spPr>
            <a:xfrm>
              <a:off x="3860800" y="3184005"/>
              <a:ext cx="10896600" cy="1518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z="9400">
                  <a:latin typeface="Pretendard Light"/>
                  <a:ea typeface="Pretendard Light"/>
                  <a:cs typeface="Pretendard Light"/>
                  <a:sym typeface="Pretendard Light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임베디드 시스템</a:t>
              </a:r>
            </a:p>
          </p:txBody>
        </p:sp>
      </p:grpSp>
      <p:sp>
        <p:nvSpPr>
          <p:cNvPr id="104" name="TextBox 14"/>
          <p:cNvSpPr txBox="1"/>
          <p:nvPr/>
        </p:nvSpPr>
        <p:spPr>
          <a:xfrm>
            <a:off x="79121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26586" dir="5400000">
              <a:srgbClr val="E6E6E6"/>
            </a:outerShdw>
          </a:effectLst>
        </p:spPr>
      </p:pic>
      <p:sp>
        <p:nvSpPr>
          <p:cNvPr id="233" name="TextBox 24"/>
          <p:cNvSpPr txBox="1"/>
          <p:nvPr/>
        </p:nvSpPr>
        <p:spPr>
          <a:xfrm>
            <a:off x="2908300" y="1870068"/>
            <a:ext cx="9867900" cy="80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9600"/>
              </a:lnSpc>
              <a:defRPr sz="5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사용 </a:t>
            </a:r>
            <a:r>
              <a:rPr b="1"/>
              <a:t>센서</a:t>
            </a:r>
            <a:r>
              <a:t> 및 </a:t>
            </a:r>
            <a:r>
              <a:rPr b="1"/>
              <a:t>액추에이터</a:t>
            </a:r>
          </a:p>
        </p:txBody>
      </p:sp>
      <p:sp>
        <p:nvSpPr>
          <p:cNvPr id="234" name="TextBox 25"/>
          <p:cNvSpPr txBox="1"/>
          <p:nvPr/>
        </p:nvSpPr>
        <p:spPr>
          <a:xfrm>
            <a:off x="79121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  <p:pic>
        <p:nvPicPr>
          <p:cNvPr id="235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Box 23"/>
          <p:cNvSpPr txBox="1"/>
          <p:nvPr/>
        </p:nvSpPr>
        <p:spPr>
          <a:xfrm>
            <a:off x="1371600" y="3858743"/>
            <a:ext cx="28321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2400">
                <a:solidFill>
                  <a:srgbClr val="FFFFFF"/>
                </a:solidFill>
                <a:latin typeface="Anek Bangla Expanded SemiBold"/>
                <a:ea typeface="Anek Bangla Expanded SemiBold"/>
                <a:cs typeface="Anek Bangla Expanded SemiBold"/>
                <a:sym typeface="Anek Bangla Expanded SemiBold"/>
              </a:defRPr>
            </a:lvl1pPr>
          </a:lstStyle>
          <a:p>
            <a:pPr/>
            <a:r>
              <a:t>Switch</a:t>
            </a:r>
          </a:p>
        </p:txBody>
      </p:sp>
      <p:pic>
        <p:nvPicPr>
          <p:cNvPr id="237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2089" y="3527612"/>
            <a:ext cx="3289301" cy="5168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26269" dir="5400000">
              <a:srgbClr val="E6E6E6"/>
            </a:outerShdw>
          </a:effectLst>
        </p:spPr>
      </p:pic>
      <p:sp>
        <p:nvSpPr>
          <p:cNvPr id="238" name="TextBox 30"/>
          <p:cNvSpPr txBox="1"/>
          <p:nvPr/>
        </p:nvSpPr>
        <p:spPr>
          <a:xfrm>
            <a:off x="5758489" y="7444198"/>
            <a:ext cx="2514601" cy="7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Ball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이 지나갈 때 마다 꺼졌다가 켜짐</a:t>
            </a:r>
          </a:p>
        </p:txBody>
      </p:sp>
      <p:pic>
        <p:nvPicPr>
          <p:cNvPr id="239" name="Picture 38" descr="Picture 3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79077" y="4413443"/>
            <a:ext cx="2481904" cy="244157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Box 23"/>
          <p:cNvSpPr txBox="1"/>
          <p:nvPr/>
        </p:nvSpPr>
        <p:spPr>
          <a:xfrm>
            <a:off x="5567989" y="3689686"/>
            <a:ext cx="28321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2400">
                <a:solidFill>
                  <a:srgbClr val="FFFFFF"/>
                </a:solidFill>
                <a:latin typeface="Anek Bangla Expanded SemiBold"/>
                <a:ea typeface="Anek Bangla Expanded SemiBold"/>
                <a:cs typeface="Anek Bangla Expanded SemiBold"/>
                <a:sym typeface="Anek Bangla Expanded SemiBold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24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5710" y="3527612"/>
            <a:ext cx="3289301" cy="5168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26269" dir="5400000">
              <a:srgbClr val="E6E6E6"/>
            </a:outerShdw>
          </a:effectLst>
        </p:spPr>
      </p:pic>
      <p:pic>
        <p:nvPicPr>
          <p:cNvPr id="242" name="Picture 35" descr="Picture 3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9518" y="4564078"/>
            <a:ext cx="2236672" cy="205384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Box 27"/>
          <p:cNvSpPr txBox="1"/>
          <p:nvPr/>
        </p:nvSpPr>
        <p:spPr>
          <a:xfrm>
            <a:off x="1643689" y="7061765"/>
            <a:ext cx="2514601" cy="1023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버튼 범퍼</a:t>
            </a:r>
            <a:endParaRPr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전원 </a:t>
            </a:r>
            <a:r>
              <a:t>ON / OFF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리셋 버튼</a:t>
            </a:r>
          </a:p>
        </p:txBody>
      </p:sp>
      <p:sp>
        <p:nvSpPr>
          <p:cNvPr id="244" name="TextBox 23"/>
          <p:cNvSpPr txBox="1"/>
          <p:nvPr/>
        </p:nvSpPr>
        <p:spPr>
          <a:xfrm>
            <a:off x="1402389" y="3693266"/>
            <a:ext cx="28321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2400">
                <a:solidFill>
                  <a:srgbClr val="FFFFFF"/>
                </a:solidFill>
                <a:latin typeface="Anek Bangla Expanded SemiBold"/>
                <a:ea typeface="Anek Bangla Expanded SemiBold"/>
                <a:cs typeface="Anek Bangla Expanded SemiBold"/>
                <a:sym typeface="Anek Bangla Expanded SemiBold"/>
              </a:defRPr>
            </a:lvl1pPr>
          </a:lstStyle>
          <a:p>
            <a:pPr/>
            <a:r>
              <a:t>Switch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9568490" y="3527612"/>
            <a:ext cx="3289301" cy="5168901"/>
            <a:chOff x="0" y="0"/>
            <a:chExt cx="3289300" cy="5168900"/>
          </a:xfrm>
        </p:grpSpPr>
        <p:pic>
          <p:nvPicPr>
            <p:cNvPr id="245" name="Picture 12" descr="Picture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46" name="Picture 47" descr="Picture 4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89321" y="758830"/>
              <a:ext cx="2832101" cy="2682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TextBox 23"/>
            <p:cNvSpPr txBox="1"/>
            <p:nvPr/>
          </p:nvSpPr>
          <p:spPr>
            <a:xfrm>
              <a:off x="228600" y="158749"/>
              <a:ext cx="28321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Servo Motor</a:t>
              </a:r>
            </a:p>
          </p:txBody>
        </p:sp>
        <p:sp>
          <p:nvSpPr>
            <p:cNvPr id="248" name="TextBox 22"/>
            <p:cNvSpPr txBox="1"/>
            <p:nvPr/>
          </p:nvSpPr>
          <p:spPr>
            <a:xfrm>
              <a:off x="431800" y="3962399"/>
              <a:ext cx="251460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장애물</a:t>
              </a:r>
              <a:endParaRPr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플리퍼</a:t>
              </a:r>
              <a:r>
                <a:t> 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13784890" y="3527612"/>
            <a:ext cx="3289301" cy="5168901"/>
            <a:chOff x="0" y="0"/>
            <a:chExt cx="3289300" cy="5168900"/>
          </a:xfrm>
        </p:grpSpPr>
        <p:pic>
          <p:nvPicPr>
            <p:cNvPr id="250" name="Picture 14" descr="Picture 1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sp>
          <p:nvSpPr>
            <p:cNvPr id="251" name="TextBox 34"/>
            <p:cNvSpPr txBox="1"/>
            <p:nvPr/>
          </p:nvSpPr>
          <p:spPr>
            <a:xfrm>
              <a:off x="533400" y="139700"/>
              <a:ext cx="22225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7 - Segment</a:t>
              </a:r>
            </a:p>
          </p:txBody>
        </p:sp>
        <p:pic>
          <p:nvPicPr>
            <p:cNvPr id="252" name="Picture 54" descr="Picture 5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35410" y="949529"/>
              <a:ext cx="2818480" cy="2458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TextBox 33"/>
          <p:cNvSpPr txBox="1"/>
          <p:nvPr/>
        </p:nvSpPr>
        <p:spPr>
          <a:xfrm>
            <a:off x="14229390" y="7633520"/>
            <a:ext cx="2514601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85750" indent="-285750">
              <a:buSzPct val="100000"/>
              <a:buFont typeface="Arial"/>
              <a:buChar char="•"/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획득한 점수를 표시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Cha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5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259" name="TextBox 19"/>
            <p:cNvSpPr txBox="1"/>
            <p:nvPr/>
          </p:nvSpPr>
          <p:spPr>
            <a:xfrm>
              <a:off x="2908300" y="18700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>
                  <a:latin typeface="Pretendard Light"/>
                  <a:ea typeface="Pretendard Light"/>
                  <a:cs typeface="Pretendard Light"/>
                  <a:sym typeface="Pretendard Light"/>
                </a:defRPr>
              </a:pPr>
              <a:r>
                <a:t>사용 </a:t>
              </a:r>
              <a:r>
                <a:rPr b="1"/>
                <a:t>센서</a:t>
              </a:r>
              <a:r>
                <a:t> 및 </a:t>
              </a:r>
              <a:r>
                <a:rPr b="1"/>
                <a:t>액추에이터</a:t>
              </a:r>
            </a:p>
          </p:txBody>
        </p:sp>
        <p:sp>
          <p:nvSpPr>
            <p:cNvPr id="260" name="TextBox 22"/>
            <p:cNvSpPr txBox="1"/>
            <p:nvPr/>
          </p:nvSpPr>
          <p:spPr>
            <a:xfrm>
              <a:off x="11087100" y="3657850"/>
              <a:ext cx="56261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07899"/>
                </a:lnSpc>
                <a:defRPr sz="2800">
                  <a:solidFill>
                    <a:srgbClr val="FFFFFF"/>
                  </a:solidFill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선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그래프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그리는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법</a:t>
              </a:r>
            </a:p>
          </p:txBody>
        </p:sp>
      </p:grpSp>
      <p:sp>
        <p:nvSpPr>
          <p:cNvPr id="262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  <p:pic>
        <p:nvPicPr>
          <p:cNvPr id="263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Group"/>
          <p:cNvGrpSpPr/>
          <p:nvPr/>
        </p:nvGrpSpPr>
        <p:grpSpPr>
          <a:xfrm>
            <a:off x="11887199" y="3416300"/>
            <a:ext cx="5203036" cy="5537200"/>
            <a:chOff x="0" y="0"/>
            <a:chExt cx="5203035" cy="5537200"/>
          </a:xfrm>
        </p:grpSpPr>
        <p:pic>
          <p:nvPicPr>
            <p:cNvPr id="264" name="Picture 12" descr="Picture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203036" cy="5537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65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89000" y="893097"/>
              <a:ext cx="3562626" cy="3227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TextBox 7"/>
            <p:cNvSpPr txBox="1"/>
            <p:nvPr/>
          </p:nvSpPr>
          <p:spPr>
            <a:xfrm>
              <a:off x="432332" y="4395568"/>
              <a:ext cx="4480561" cy="70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공이 지나가는 것을 감지하여 점수를 부여</a:t>
              </a:r>
              <a:r>
                <a:t>​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및 </a:t>
              </a:r>
              <a:r>
                <a:t>LED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점멸</a:t>
              </a:r>
            </a:p>
          </p:txBody>
        </p:sp>
        <p:sp>
          <p:nvSpPr>
            <p:cNvPr id="267" name="TextBox 34"/>
            <p:cNvSpPr txBox="1"/>
            <p:nvPr/>
          </p:nvSpPr>
          <p:spPr>
            <a:xfrm>
              <a:off x="1311413" y="159385"/>
              <a:ext cx="2717801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Ultrasonic Sensor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1143000" y="3416300"/>
            <a:ext cx="9067800" cy="5537200"/>
            <a:chOff x="0" y="0"/>
            <a:chExt cx="9067800" cy="5537200"/>
          </a:xfrm>
        </p:grpSpPr>
        <p:pic>
          <p:nvPicPr>
            <p:cNvPr id="269" name="Picture 12" descr="Picture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067800" cy="5537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70" name="Picture 8" descr="Picture 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34326" y="965200"/>
              <a:ext cx="3531948" cy="3108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Picture 9" descr="Picture 9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876800" y="861231"/>
              <a:ext cx="3442130" cy="3136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TextBox 10"/>
            <p:cNvSpPr txBox="1"/>
            <p:nvPr/>
          </p:nvSpPr>
          <p:spPr>
            <a:xfrm>
              <a:off x="2293620" y="4511675"/>
              <a:ext cx="4480560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</a:pP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점수를 획득 시</a:t>
              </a:r>
              <a:r>
                <a:t>,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음성으로 알려줍니다</a:t>
              </a:r>
            </a:p>
          </p:txBody>
        </p:sp>
        <p:sp>
          <p:nvSpPr>
            <p:cNvPr id="273" name="TextBox 34"/>
            <p:cNvSpPr txBox="1"/>
            <p:nvPr/>
          </p:nvSpPr>
          <p:spPr>
            <a:xfrm>
              <a:off x="3422650" y="159385"/>
              <a:ext cx="22225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Buzzer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hecker dir="horz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  <p:bldP build="whole" bldLvl="1" animBg="1" rev="0" advAuto="0" spid="26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200" y="279400"/>
            <a:ext cx="13246100" cy="14122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77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14185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13296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43000" y="7759700"/>
              <a:ext cx="16002000" cy="15494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42585" dir="5400000">
                <a:srgbClr val="D8D8D8"/>
              </a:outerShdw>
            </a:effectLst>
          </p:spPr>
        </p:pic>
        <p:sp>
          <p:nvSpPr>
            <p:cNvPr id="282" name="TextBox 9"/>
            <p:cNvSpPr txBox="1"/>
            <p:nvPr/>
          </p:nvSpPr>
          <p:spPr>
            <a:xfrm>
              <a:off x="1320800" y="6035030"/>
              <a:ext cx="11658600" cy="1290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pc="100" sz="8000">
                  <a:latin typeface="Pretendard Light"/>
                  <a:ea typeface="Pretendard Light"/>
                  <a:cs typeface="Pretendard Light"/>
                  <a:sym typeface="Pretendard Light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업무 분배 및 개발 일정</a:t>
              </a:r>
            </a:p>
          </p:txBody>
        </p:sp>
      </p:grpSp>
      <p:sp>
        <p:nvSpPr>
          <p:cNvPr id="284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8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289" name="TextBox 19"/>
            <p:cNvSpPr txBox="1"/>
            <p:nvPr/>
          </p:nvSpPr>
          <p:spPr>
            <a:xfrm>
              <a:off x="2908300" y="18700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/>
              </a:pPr>
              <a:r>
                <a:rPr>
                  <a:latin typeface="Pretendard Black"/>
                  <a:ea typeface="Pretendard Black"/>
                  <a:cs typeface="Pretendard Black"/>
                  <a:sym typeface="Pretendard Black"/>
                </a:rPr>
                <a:t>업무 분배 </a:t>
              </a: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현황</a:t>
              </a:r>
            </a:p>
          </p:txBody>
        </p:sp>
        <p:sp>
          <p:nvSpPr>
            <p:cNvPr id="290" name="TextBox 14"/>
            <p:cNvSpPr txBox="1"/>
            <p:nvPr/>
          </p:nvSpPr>
          <p:spPr>
            <a:xfrm>
              <a:off x="7924800" y="682812"/>
              <a:ext cx="2463800" cy="336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99600"/>
                </a:lnSpc>
                <a:defRPr spc="-100" sz="2100"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pPr>
              <a:r>
                <a:t>10</a:t>
              </a:r>
              <a:r>
                <a:t>조</a:t>
              </a:r>
            </a:p>
          </p:txBody>
        </p:sp>
        <p:pic>
          <p:nvPicPr>
            <p:cNvPr id="291" name="Picture 13" descr="Picture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8200" y="1231900"/>
              <a:ext cx="2730500" cy="261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Group"/>
          <p:cNvGrpSpPr/>
          <p:nvPr/>
        </p:nvGrpSpPr>
        <p:grpSpPr>
          <a:xfrm>
            <a:off x="7556500" y="3555999"/>
            <a:ext cx="3175000" cy="4095515"/>
            <a:chOff x="0" y="0"/>
            <a:chExt cx="3175000" cy="4095513"/>
          </a:xfrm>
        </p:grpSpPr>
        <p:pic>
          <p:nvPicPr>
            <p:cNvPr id="293" name="png-transparent-computer-icons-presentation-world-youth-day-2002-computer-presentation-desktop-wallpaper-removebg-preview.png" descr="png-transparent-computer-icons-presentation-world-youth-day-2002-computer-presentation-desktop-wallpaper-removebg-preview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발표…"/>
            <p:cNvSpPr txBox="1"/>
            <p:nvPr/>
          </p:nvSpPr>
          <p:spPr>
            <a:xfrm>
              <a:off x="749530" y="3280173"/>
              <a:ext cx="1675940" cy="81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발표</a:t>
              </a:r>
            </a:p>
            <a:p>
              <a:pPr/>
              <a:r>
                <a:t>20221320 김명진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7556500" y="3426941"/>
            <a:ext cx="3175000" cy="3221139"/>
            <a:chOff x="0" y="0"/>
            <a:chExt cx="3175000" cy="3221138"/>
          </a:xfrm>
        </p:grpSpPr>
        <p:pic>
          <p:nvPicPr>
            <p:cNvPr id="296" name="pngtree-programmer-coding-laptop-vector-thin-line-icon-png-image_5140244-removebg-preview.png" descr="pngtree-programmer-coding-laptop-vector-thin-line-icon-png-image_5140244-removebg-preview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프로그래밍…"/>
            <p:cNvSpPr/>
            <p:nvPr/>
          </p:nvSpPr>
          <p:spPr>
            <a:xfrm>
              <a:off x="173410" y="3221138"/>
              <a:ext cx="2828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프로그래밍</a:t>
              </a:r>
            </a:p>
            <a:p>
              <a:pPr algn="ctr"/>
              <a:r>
                <a:t>20211066 정재근</a:t>
              </a:r>
              <a:br/>
              <a:r>
                <a:t>20201280 황대영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7557375" y="3535415"/>
            <a:ext cx="3173250" cy="4261918"/>
            <a:chOff x="0" y="0"/>
            <a:chExt cx="3173248" cy="4261916"/>
          </a:xfrm>
        </p:grpSpPr>
        <p:pic>
          <p:nvPicPr>
            <p:cNvPr id="299" name="f03c1b76769ba6af93c93e1247defc35_t-removebg-preview.png" descr="f03c1b76769ba6af93c93e1247defc35_t-removebg-preview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73249" cy="3173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자료조사 및 제작…"/>
            <p:cNvSpPr txBox="1"/>
            <p:nvPr/>
          </p:nvSpPr>
          <p:spPr>
            <a:xfrm>
              <a:off x="72985" y="3362488"/>
              <a:ext cx="3027278" cy="899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자료조사 및 제작</a:t>
              </a:r>
            </a:p>
            <a:p>
              <a:pPr algn="ctr"/>
              <a:r>
                <a:t>20200729 위지웅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7556500" y="3589186"/>
            <a:ext cx="3175000" cy="4154376"/>
            <a:chOff x="0" y="0"/>
            <a:chExt cx="3175000" cy="4154374"/>
          </a:xfrm>
        </p:grpSpPr>
        <p:pic>
          <p:nvPicPr>
            <p:cNvPr id="302" name="pngtree-carpenter-line-icon-png-image_9133183.png" descr="pngtree-carpenter-line-icon-png-image_913318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핀볼 보드 제작…"/>
            <p:cNvSpPr txBox="1"/>
            <p:nvPr/>
          </p:nvSpPr>
          <p:spPr>
            <a:xfrm>
              <a:off x="67536" y="3254947"/>
              <a:ext cx="2828181" cy="8994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핀볼 보드 제작</a:t>
              </a:r>
            </a:p>
            <a:p>
              <a:pPr algn="ctr"/>
              <a:r>
                <a:t>20180665 안재모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5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xit" nodeType="afterEffect" presetSubtype="5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5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xit" nodeType="afterEffect" presetSubtype="5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Class="entr" nodeType="afterEffect" presetSubtype="5" presetID="1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Class="exit" nodeType="afterEffect" presetSubtype="5" presetID="1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Class="entr" nodeType="afterEffect" presetSubtype="5" presetID="1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3"/>
      <p:bldP build="whole" bldLvl="1" animBg="1" rev="0" advAuto="0" spid="301" grpId="1"/>
      <p:bldP build="whole" bldLvl="1" animBg="1" rev="0" advAuto="0" spid="301" grpId="2"/>
      <p:bldP build="whole" bldLvl="1" animBg="1" rev="0" advAuto="0" spid="298" grpId="4"/>
      <p:bldP build="whole" bldLvl="1" animBg="1" rev="0" advAuto="0" spid="304" grpId="6"/>
      <p:bldP build="whole" bldLvl="1" animBg="1" rev="0" advAuto="0" spid="304" grpId="5"/>
      <p:bldP build="whole" bldLvl="1" animBg="1" rev="0" advAuto="0" spid="295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0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309" name="TextBox 19"/>
            <p:cNvSpPr txBox="1"/>
            <p:nvPr/>
          </p:nvSpPr>
          <p:spPr>
            <a:xfrm>
              <a:off x="2908300" y="18700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/>
              </a:pPr>
              <a:r>
                <a:rPr>
                  <a:latin typeface="Pretendard Black"/>
                  <a:ea typeface="Pretendard Black"/>
                  <a:cs typeface="Pretendard Black"/>
                  <a:sym typeface="Pretendard Black"/>
                </a:rPr>
                <a:t>업무 분배 </a:t>
              </a: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현황</a:t>
              </a:r>
            </a:p>
          </p:txBody>
        </p:sp>
        <p:sp>
          <p:nvSpPr>
            <p:cNvPr id="310" name="TextBox 14"/>
            <p:cNvSpPr txBox="1"/>
            <p:nvPr/>
          </p:nvSpPr>
          <p:spPr>
            <a:xfrm>
              <a:off x="7924800" y="682812"/>
              <a:ext cx="2463800" cy="336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99600"/>
                </a:lnSpc>
                <a:defRPr spc="-100" sz="2100"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pPr>
              <a:r>
                <a:t>10</a:t>
              </a:r>
              <a:r>
                <a:t>조</a:t>
              </a:r>
            </a:p>
          </p:txBody>
        </p:sp>
        <p:pic>
          <p:nvPicPr>
            <p:cNvPr id="311" name="Picture 13" descr="Picture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8200" y="1231900"/>
              <a:ext cx="2730500" cy="261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5" name="Group"/>
          <p:cNvGrpSpPr/>
          <p:nvPr/>
        </p:nvGrpSpPr>
        <p:grpSpPr>
          <a:xfrm>
            <a:off x="13738547" y="3555999"/>
            <a:ext cx="3175001" cy="4095515"/>
            <a:chOff x="0" y="0"/>
            <a:chExt cx="3175000" cy="4095513"/>
          </a:xfrm>
        </p:grpSpPr>
        <p:pic>
          <p:nvPicPr>
            <p:cNvPr id="313" name="png-transparent-computer-icons-presentation-world-youth-day-2002-computer-presentation-desktop-wallpaper-removebg-preview.png" descr="png-transparent-computer-icons-presentation-world-youth-day-2002-computer-presentation-desktop-wallpaper-removebg-preview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발표…"/>
            <p:cNvSpPr txBox="1"/>
            <p:nvPr/>
          </p:nvSpPr>
          <p:spPr>
            <a:xfrm>
              <a:off x="749530" y="3280173"/>
              <a:ext cx="1675940" cy="81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발표</a:t>
              </a:r>
            </a:p>
            <a:p>
              <a:pPr/>
              <a:r>
                <a:t>20221320 김명진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5672546" y="3556000"/>
            <a:ext cx="3175001" cy="3221139"/>
            <a:chOff x="0" y="0"/>
            <a:chExt cx="3175000" cy="3221138"/>
          </a:xfrm>
        </p:grpSpPr>
        <p:pic>
          <p:nvPicPr>
            <p:cNvPr id="316" name="pngtree-programmer-coding-laptop-vector-thin-line-icon-png-image_5140244-removebg-preview.png" descr="pngtree-programmer-coding-laptop-vector-thin-line-icon-png-image_5140244-removebg-preview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프로그래밍…"/>
            <p:cNvSpPr/>
            <p:nvPr/>
          </p:nvSpPr>
          <p:spPr>
            <a:xfrm>
              <a:off x="173410" y="3221138"/>
              <a:ext cx="2828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프로그래밍</a:t>
              </a:r>
            </a:p>
            <a:p>
              <a:pPr algn="ctr"/>
              <a:r>
                <a:t>20211066 정재근</a:t>
              </a:r>
              <a:br/>
              <a:r>
                <a:t>20201280 황대영</a:t>
              </a: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1529843" y="3651658"/>
            <a:ext cx="3173249" cy="4261918"/>
            <a:chOff x="0" y="0"/>
            <a:chExt cx="3173248" cy="4261916"/>
          </a:xfrm>
        </p:grpSpPr>
        <p:pic>
          <p:nvPicPr>
            <p:cNvPr id="319" name="f03c1b76769ba6af93c93e1247defc35_t-removebg-preview.png" descr="f03c1b76769ba6af93c93e1247defc35_t-removebg-preview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73249" cy="3173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자료조사 및 제작…"/>
            <p:cNvSpPr txBox="1"/>
            <p:nvPr/>
          </p:nvSpPr>
          <p:spPr>
            <a:xfrm>
              <a:off x="72985" y="3362488"/>
              <a:ext cx="3027278" cy="899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자료조사 및 제작</a:t>
              </a:r>
            </a:p>
            <a:p>
              <a:pPr algn="ctr"/>
              <a:r>
                <a:t>20200729 위지웅</a:t>
              </a: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9817000" y="3555999"/>
            <a:ext cx="3175001" cy="4154377"/>
            <a:chOff x="0" y="0"/>
            <a:chExt cx="3175000" cy="4154374"/>
          </a:xfrm>
        </p:grpSpPr>
        <p:pic>
          <p:nvPicPr>
            <p:cNvPr id="322" name="pngtree-carpenter-line-icon-png-image_9133183.png" descr="pngtree-carpenter-line-icon-png-image_913318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핀볼 보드 제작…"/>
            <p:cNvSpPr txBox="1"/>
            <p:nvPr/>
          </p:nvSpPr>
          <p:spPr>
            <a:xfrm>
              <a:off x="67536" y="3254947"/>
              <a:ext cx="2828181" cy="8994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000"/>
              </a:pPr>
              <a:r>
                <a:t>핀볼 보드 제작</a:t>
              </a:r>
            </a:p>
            <a:p>
              <a:pPr algn="ctr"/>
              <a:r>
                <a:t>20180665 안재모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10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332" name="Group 21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326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7" name="Picture 3" descr="Picture 3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3100" y="533400"/>
                <a:ext cx="16941800" cy="9220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Picture 4" descr="Picture 4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143000" y="1701800"/>
                <a:ext cx="16002000" cy="1181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126586" dir="5400000">
                  <a:srgbClr val="E6E6E6"/>
                </a:outerShdw>
              </a:effectLst>
            </p:spPr>
          </p:pic>
          <p:sp>
            <p:nvSpPr>
              <p:cNvPr id="329" name="TextBox 12"/>
              <p:cNvSpPr txBox="1"/>
              <p:nvPr/>
            </p:nvSpPr>
            <p:spPr>
              <a:xfrm>
                <a:off x="2908300" y="1870068"/>
                <a:ext cx="9867900" cy="8064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9600"/>
                  </a:lnSpc>
                  <a:defRPr sz="5000">
                    <a:latin typeface="Pretendard Black"/>
                    <a:ea typeface="Pretendard Black"/>
                    <a:cs typeface="Pretendard Black"/>
                    <a:sym typeface="Pretendard Black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Pretendard Black"/>
                    <a:ea typeface="Pretendard Black"/>
                    <a:cs typeface="Pretendard Black"/>
                    <a:sym typeface="Pretendard Black"/>
                  </a:rPr>
                  <a:t>개발 일정</a:t>
                </a:r>
              </a:p>
            </p:txBody>
          </p:sp>
          <p:sp>
            <p:nvSpPr>
              <p:cNvPr id="330" name="TextBox 14"/>
              <p:cNvSpPr txBox="1"/>
              <p:nvPr/>
            </p:nvSpPr>
            <p:spPr>
              <a:xfrm>
                <a:off x="7912100" y="682812"/>
                <a:ext cx="2463800" cy="336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9600"/>
                  </a:lnSpc>
                  <a:defRPr spc="-100" sz="2100">
                    <a:latin typeface="Anek Bangla Expanded Bold"/>
                    <a:ea typeface="Anek Bangla Expanded Bold"/>
                    <a:cs typeface="Anek Bangla Expanded Bold"/>
                    <a:sym typeface="Anek Bangla Expanded Bold"/>
                  </a:defRPr>
                </a:pPr>
                <a:r>
                  <a:t>10</a:t>
                </a:r>
                <a:r>
                  <a:t>조</a:t>
                </a:r>
              </a:p>
            </p:txBody>
          </p:sp>
          <p:sp>
            <p:nvSpPr>
              <p:cNvPr id="331" name="TextBox 20"/>
              <p:cNvSpPr txBox="1"/>
              <p:nvPr/>
            </p:nvSpPr>
            <p:spPr>
              <a:xfrm>
                <a:off x="10401300" y="3492750"/>
                <a:ext cx="5626100" cy="456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107899"/>
                  </a:lnSpc>
                  <a:defRPr sz="2800">
                    <a:solidFill>
                      <a:srgbClr val="FFFFFF"/>
                    </a:solidFill>
                  </a:defRPr>
                </a:pP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제목은</a:t>
                </a: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 </a:t>
                </a: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문장보다</a:t>
                </a: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 </a:t>
                </a: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키워드</a:t>
                </a:r>
                <a:r>
                  <a:rPr>
                    <a:latin typeface="Pretendard SemiBold"/>
                    <a:ea typeface="Pretendard SemiBold"/>
                    <a:cs typeface="Pretendard SemiBold"/>
                    <a:sym typeface="Pretendard SemiBold"/>
                  </a:rPr>
                  <a:t> 02</a:t>
                </a:r>
              </a:p>
            </p:txBody>
          </p:sp>
        </p:grpSp>
        <p:pic>
          <p:nvPicPr>
            <p:cNvPr id="333" name="Picture 13" descr="Picture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45584" y="1117600"/>
              <a:ext cx="2730501" cy="261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334" name="Table 1"/>
            <p:cNvGraphicFramePr/>
            <p:nvPr/>
          </p:nvGraphicFramePr>
          <p:xfrm>
            <a:off x="1146806" y="3127418"/>
            <a:ext cx="15804441" cy="6487309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{4C3C2611-4C71-4FC5-86AE-919BDF0F9419}</a:tableStyleId>
                </a:tblPr>
                <a:tblGrid>
                  <a:gridCol w="3947935"/>
                  <a:gridCol w="3947935"/>
                  <a:gridCol w="3947935"/>
                  <a:gridCol w="3947935"/>
                </a:tblGrid>
                <a:tr h="1079101">
                  <a:tc>
                    <a:txBody>
                      <a:bodyPr/>
                      <a:lstStyle/>
                      <a:p>
                        <a:pPr lvl="1" indent="228600" algn="ctr">
                          <a:defRPr sz="6000"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t>12주차</a:t>
                        </a:r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 lvl="1" indent="228600" algn="ctr">
                          <a:defRPr sz="6000"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t>13주차</a:t>
                        </a:r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 lvl="1" indent="228600" algn="ctr">
                          <a:defRPr sz="6000"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t>14주차</a:t>
                        </a:r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 lvl="1" indent="228600" algn="ctr">
                          <a:defRPr sz="6000"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t>15주차</a:t>
                        </a:r>
                      </a:p>
                    </a:txBody>
                    <a:tcPr marL="0" marR="0" marT="0" marB="0" anchor="t" anchorCtr="0" horzOverflow="overflow"/>
                  </a:tc>
                </a:tr>
                <a:tr h="1079101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</a:tr>
                <a:tr h="1079101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</a:tr>
                <a:tr h="1079101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</a:tr>
                <a:tr h="1079101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</a:tr>
                <a:tr h="1079101"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  <a:tc>
                    <a:txBody>
                      <a:bodyPr/>
                      <a:lstStyle/>
                      <a:p>
                        <a:pPr/>
                      </a:p>
                    </a:txBody>
                    <a:tcPr marL="0" marR="0" marT="0" marB="0" anchor="t" anchorCtr="0" horzOverflow="overflow"/>
                  </a:tc>
                </a:tr>
              </a:tbl>
            </a:graphicData>
          </a:graphic>
        </p:graphicFrame>
      </p:grpSp>
      <p:sp>
        <p:nvSpPr>
          <p:cNvPr id="336" name="재료준비 및 설계"/>
          <p:cNvSpPr/>
          <p:nvPr/>
        </p:nvSpPr>
        <p:spPr>
          <a:xfrm>
            <a:off x="1327444" y="4286682"/>
            <a:ext cx="7553062" cy="849811"/>
          </a:xfrm>
          <a:prstGeom prst="roundRect">
            <a:avLst>
              <a:gd name="adj" fmla="val 22417"/>
            </a:avLst>
          </a:prstGeom>
          <a:solidFill>
            <a:schemeClr val="accent4">
              <a:lumOff val="24313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3500"/>
            </a:lvl1pPr>
          </a:lstStyle>
          <a:p>
            <a:pPr/>
            <a:r>
              <a:t>재료준비 및 설계</a:t>
            </a:r>
          </a:p>
        </p:txBody>
      </p:sp>
      <p:sp>
        <p:nvSpPr>
          <p:cNvPr id="337" name="기본구조 제작 및 모듈 설치"/>
          <p:cNvSpPr/>
          <p:nvPr/>
        </p:nvSpPr>
        <p:spPr>
          <a:xfrm>
            <a:off x="1309222" y="5393693"/>
            <a:ext cx="11611309" cy="849811"/>
          </a:xfrm>
          <a:prstGeom prst="roundRect">
            <a:avLst>
              <a:gd name="adj" fmla="val 22417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3500"/>
            </a:lvl1pPr>
          </a:lstStyle>
          <a:p>
            <a:pPr/>
            <a:r>
              <a:t>기본구조 제작 및 모듈 설치</a:t>
            </a:r>
          </a:p>
        </p:txBody>
      </p:sp>
      <p:sp>
        <p:nvSpPr>
          <p:cNvPr id="338" name="이벤트 처리 프로그래밍"/>
          <p:cNvSpPr/>
          <p:nvPr/>
        </p:nvSpPr>
        <p:spPr>
          <a:xfrm>
            <a:off x="5254304" y="6475304"/>
            <a:ext cx="7553063" cy="849811"/>
          </a:xfrm>
          <a:prstGeom prst="roundRect">
            <a:avLst>
              <a:gd name="adj" fmla="val 22417"/>
            </a:avLst>
          </a:prstGeom>
          <a:solidFill>
            <a:schemeClr val="accent5">
              <a:lumOff val="23235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3500"/>
            </a:lvl1pPr>
          </a:lstStyle>
          <a:p>
            <a:pPr/>
            <a:r>
              <a:t>이벤트 처리 프로그래밍</a:t>
            </a:r>
          </a:p>
        </p:txBody>
      </p:sp>
      <p:sp>
        <p:nvSpPr>
          <p:cNvPr id="339" name="전체 시스템 통합 및 정리"/>
          <p:cNvSpPr/>
          <p:nvPr/>
        </p:nvSpPr>
        <p:spPr>
          <a:xfrm>
            <a:off x="9190959" y="7544215"/>
            <a:ext cx="7553062" cy="849811"/>
          </a:xfrm>
          <a:prstGeom prst="roundRect">
            <a:avLst>
              <a:gd name="adj" fmla="val 22417"/>
            </a:avLst>
          </a:prstGeom>
          <a:solidFill>
            <a:schemeClr val="accent2">
              <a:lumOff val="23627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3500"/>
            </a:lvl1pPr>
          </a:lstStyle>
          <a:p>
            <a:pPr/>
            <a:r>
              <a:t>전체 시스템 통합 및 정리</a:t>
            </a:r>
          </a:p>
        </p:txBody>
      </p:sp>
      <p:sp>
        <p:nvSpPr>
          <p:cNvPr id="340" name="최종 발표"/>
          <p:cNvSpPr/>
          <p:nvPr/>
        </p:nvSpPr>
        <p:spPr>
          <a:xfrm>
            <a:off x="13115008" y="8638526"/>
            <a:ext cx="3694465" cy="849811"/>
          </a:xfrm>
          <a:prstGeom prst="roundRect">
            <a:avLst>
              <a:gd name="adj" fmla="val 22417"/>
            </a:avLst>
          </a:prstGeom>
          <a:solidFill>
            <a:schemeClr val="accent6">
              <a:lumOff val="18921"/>
            </a:schemeClr>
          </a:solidFill>
          <a:ln w="254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3500"/>
            </a:lvl1pPr>
          </a:lstStyle>
          <a:p>
            <a:pPr/>
            <a:r>
              <a:t>최종 발표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3"/>
      <p:bldP build="whole" bldLvl="1" animBg="1" rev="0" advAuto="0" spid="336" grpId="1"/>
      <p:bldP build="whole" bldLvl="1" animBg="1" rev="0" advAuto="0" spid="339" grpId="4"/>
      <p:bldP build="whole" bldLvl="1" animBg="1" rev="0" advAuto="0" spid="337" grpId="2"/>
      <p:bldP build="whole" bldLvl="1" animBg="1" rev="0" advAuto="0" spid="340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5" descr="Picture 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7928" y="1363939"/>
            <a:ext cx="16088949" cy="813178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Box 8"/>
          <p:cNvSpPr txBox="1"/>
          <p:nvPr/>
        </p:nvSpPr>
        <p:spPr>
          <a:xfrm>
            <a:off x="3855090" y="3143831"/>
            <a:ext cx="14333620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300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/>
            <a:r>
              <a:t>Q &amp; A</a:t>
            </a:r>
          </a:p>
        </p:txBody>
      </p:sp>
      <p:sp>
        <p:nvSpPr>
          <p:cNvPr id="346" name="TextBox 10"/>
          <p:cNvSpPr txBox="1"/>
          <p:nvPr/>
        </p:nvSpPr>
        <p:spPr>
          <a:xfrm>
            <a:off x="79121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2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89600" y="2209800"/>
              <a:ext cx="11061700" cy="1117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8365" dir="5400000">
                <a:srgbClr val="E6E6E6"/>
              </a:outerShdw>
            </a:effectLst>
          </p:spPr>
        </p:pic>
        <p:pic>
          <p:nvPicPr>
            <p:cNvPr id="109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89600" y="3657600"/>
              <a:ext cx="11061700" cy="1117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8365" dir="5400000">
                <a:srgbClr val="E6E6E6"/>
              </a:outerShdw>
            </a:effectLst>
          </p:spPr>
        </p:pic>
        <p:pic>
          <p:nvPicPr>
            <p:cNvPr id="110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89600" y="5105400"/>
              <a:ext cx="11061700" cy="1117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8365" dir="5400000">
                <a:srgbClr val="E6E6E6"/>
              </a:outerShdw>
            </a:effectLst>
          </p:spPr>
        </p:pic>
        <p:pic>
          <p:nvPicPr>
            <p:cNvPr id="111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89600" y="6540500"/>
              <a:ext cx="11061700" cy="1117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8365" dir="5400000">
                <a:srgbClr val="E6E6E6"/>
              </a:outerShdw>
            </a:effectLst>
          </p:spPr>
        </p:pic>
        <p:pic>
          <p:nvPicPr>
            <p:cNvPr id="112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76900" y="7988300"/>
              <a:ext cx="11061700" cy="1117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8365" dir="5400000">
                <a:srgbClr val="E6E6E6"/>
              </a:outerShdw>
            </a:effectLst>
          </p:spPr>
        </p:pic>
        <p:pic>
          <p:nvPicPr>
            <p:cNvPr id="113" name="Picture 9" descr="Picture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62099" y="1803400"/>
              <a:ext cx="139701" cy="139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TextBox 10"/>
            <p:cNvSpPr txBox="1"/>
            <p:nvPr/>
          </p:nvSpPr>
          <p:spPr>
            <a:xfrm>
              <a:off x="7454900" y="8312149"/>
              <a:ext cx="858520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8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pPr/>
              <a:r>
                <a:t>Q&amp;A</a:t>
              </a:r>
            </a:p>
          </p:txBody>
        </p:sp>
        <p:pic>
          <p:nvPicPr>
            <p:cNvPr id="115" name="Picture 11" descr="Picture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21300" y="7696200"/>
              <a:ext cx="2489200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" name="TextBox 13"/>
            <p:cNvSpPr txBox="1"/>
            <p:nvPr/>
          </p:nvSpPr>
          <p:spPr>
            <a:xfrm>
              <a:off x="1498599" y="2006599"/>
              <a:ext cx="316230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pc="100" sz="8000">
                  <a:latin typeface="Pretendard ExtraBold"/>
                  <a:ea typeface="Pretendard ExtraBold"/>
                  <a:cs typeface="Pretendard ExtraBold"/>
                  <a:sym typeface="Pretendard Extra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ExtraBold"/>
                  <a:ea typeface="Pretendard ExtraBold"/>
                  <a:cs typeface="Pretendard ExtraBold"/>
                  <a:sym typeface="Pretendard ExtraBold"/>
                </a:rPr>
                <a:t>목차</a:t>
              </a:r>
            </a:p>
          </p:txBody>
        </p:sp>
        <p:sp>
          <p:nvSpPr>
            <p:cNvPr id="117" name="TextBox 14"/>
            <p:cNvSpPr txBox="1"/>
            <p:nvPr/>
          </p:nvSpPr>
          <p:spPr>
            <a:xfrm>
              <a:off x="1803400" y="1663699"/>
              <a:ext cx="30988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700">
                  <a:solidFill>
                    <a:srgbClr val="A0A0A0"/>
                  </a:solidFill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lvl1pPr>
            </a:lstStyle>
            <a:p>
              <a:pPr/>
              <a:r>
                <a:t>INDEX</a:t>
              </a:r>
            </a:p>
          </p:txBody>
        </p:sp>
        <p:sp>
          <p:nvSpPr>
            <p:cNvPr id="118" name="TextBox 15"/>
            <p:cNvSpPr txBox="1"/>
            <p:nvPr/>
          </p:nvSpPr>
          <p:spPr>
            <a:xfrm>
              <a:off x="7454900" y="2521200"/>
              <a:ext cx="85852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8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주제 소개</a:t>
              </a:r>
            </a:p>
          </p:txBody>
        </p:sp>
        <p:pic>
          <p:nvPicPr>
            <p:cNvPr id="119" name="Picture 16" descr="Picture 1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257800" y="1917700"/>
              <a:ext cx="2540000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TextBox 17"/>
            <p:cNvSpPr txBox="1"/>
            <p:nvPr/>
          </p:nvSpPr>
          <p:spPr>
            <a:xfrm>
              <a:off x="7454900" y="3969000"/>
              <a:ext cx="85852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8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전체 시스템 구조</a:t>
              </a:r>
            </a:p>
          </p:txBody>
        </p:sp>
        <p:pic>
          <p:nvPicPr>
            <p:cNvPr id="121" name="Picture 18" descr="Picture 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308600" y="3365500"/>
              <a:ext cx="2501900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TextBox 19"/>
            <p:cNvSpPr txBox="1"/>
            <p:nvPr/>
          </p:nvSpPr>
          <p:spPr>
            <a:xfrm>
              <a:off x="7454900" y="5416800"/>
              <a:ext cx="85852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8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주요 기능별 사용 센서 및 액추에이터</a:t>
              </a:r>
            </a:p>
          </p:txBody>
        </p:sp>
        <p:pic>
          <p:nvPicPr>
            <p:cNvPr id="123" name="Picture 20" descr="Picture 20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321300" y="4813300"/>
              <a:ext cx="2501900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TextBox 21"/>
            <p:cNvSpPr txBox="1"/>
            <p:nvPr/>
          </p:nvSpPr>
          <p:spPr>
            <a:xfrm>
              <a:off x="7454900" y="6851900"/>
              <a:ext cx="85852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z="2800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업무 분배 현황 및 개발 일정</a:t>
              </a:r>
            </a:p>
          </p:txBody>
        </p:sp>
        <p:pic>
          <p:nvPicPr>
            <p:cNvPr id="125" name="Picture 22" descr="Picture 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334000" y="6248400"/>
              <a:ext cx="2501900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TextBox 14"/>
          <p:cNvSpPr txBox="1"/>
          <p:nvPr/>
        </p:nvSpPr>
        <p:spPr>
          <a:xfrm>
            <a:off x="7928664" y="670112"/>
            <a:ext cx="2463801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200" y="279400"/>
            <a:ext cx="13246100" cy="14122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3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14185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13296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43000" y="7759700"/>
              <a:ext cx="16002000" cy="15494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42585" dir="5400000">
                <a:srgbClr val="D8D8D8"/>
              </a:outerShdw>
            </a:effectLst>
          </p:spPr>
        </p:pic>
        <p:sp>
          <p:nvSpPr>
            <p:cNvPr id="135" name="TextBox 9"/>
            <p:cNvSpPr txBox="1"/>
            <p:nvPr/>
          </p:nvSpPr>
          <p:spPr>
            <a:xfrm>
              <a:off x="1320800" y="6035030"/>
              <a:ext cx="11658600" cy="1290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pc="100" sz="8000">
                  <a:latin typeface="Pretendard Light"/>
                  <a:ea typeface="Pretendard Light"/>
                  <a:cs typeface="Pretendard Light"/>
                  <a:sym typeface="Pretendard Light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주제 소개</a:t>
              </a:r>
            </a:p>
          </p:txBody>
        </p:sp>
      </p:grpSp>
      <p:sp>
        <p:nvSpPr>
          <p:cNvPr id="137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grpSp>
          <p:nvGrpSpPr>
            <p:cNvPr id="144" name="Group 16"/>
            <p:cNvGrpSpPr/>
            <p:nvPr/>
          </p:nvGrpSpPr>
          <p:grpSpPr>
            <a:xfrm>
              <a:off x="0" y="0"/>
              <a:ext cx="18288000" cy="10287000"/>
              <a:chOff x="0" y="0"/>
              <a:chExt cx="18288000" cy="10287000"/>
            </a:xfrm>
          </p:grpSpPr>
          <p:pic>
            <p:nvPicPr>
              <p:cNvPr id="139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" name="Picture 3" descr="Picture 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73100" y="533400"/>
                <a:ext cx="16941800" cy="9220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" name="Picture 4" descr="Picture 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143000" y="1701800"/>
                <a:ext cx="16002000" cy="1181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126586" dir="5400000">
                  <a:srgbClr val="E6E6E6"/>
                </a:outerShdw>
              </a:effectLst>
            </p:spPr>
          </p:pic>
          <p:pic>
            <p:nvPicPr>
              <p:cNvPr id="142" name="Picture 6" descr="Picture 6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229600" y="3207025"/>
                <a:ext cx="8826500" cy="1181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126362" dir="5400000">
                  <a:srgbClr val="E6E6E6"/>
                </a:outerShdw>
              </a:effectLst>
            </p:spPr>
          </p:pic>
          <p:sp>
            <p:nvSpPr>
              <p:cNvPr id="143" name="TextBox 9"/>
              <p:cNvSpPr txBox="1"/>
              <p:nvPr/>
            </p:nvSpPr>
            <p:spPr>
              <a:xfrm>
                <a:off x="2908300" y="1870068"/>
                <a:ext cx="9867900" cy="8064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9600"/>
                  </a:lnSpc>
                  <a:defRPr sz="5000">
                    <a:latin typeface="Pretendard Black"/>
                    <a:ea typeface="Pretendard Black"/>
                    <a:cs typeface="Pretendard Black"/>
                    <a:sym typeface="Pretendard Black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Pretendard Black"/>
                    <a:ea typeface="Pretendard Black"/>
                    <a:cs typeface="Pretendard Black"/>
                    <a:sym typeface="Pretendard Black"/>
                  </a:rPr>
                  <a:t>주제 소개</a:t>
                </a:r>
              </a:p>
            </p:txBody>
          </p:sp>
        </p:grpSp>
        <p:pic>
          <p:nvPicPr>
            <p:cNvPr id="145" name="Google Shape;125;p2" descr="Google Shape;125;p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42999" y="3207025"/>
              <a:ext cx="6705601" cy="615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Picture 16" descr="Picture 1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0999" y="1143761"/>
              <a:ext cx="3390901" cy="2780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" name="Rectangle 20"/>
            <p:cNvSpPr txBox="1"/>
            <p:nvPr/>
          </p:nvSpPr>
          <p:spPr>
            <a:xfrm>
              <a:off x="11693514" y="3253542"/>
              <a:ext cx="2049027" cy="790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09600" dist="38100" dir="19380000">
                <a:srgbClr val="558ED5">
                  <a:alpha val="84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 sz="5400"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>
                    <a:outerShdw sx="100000" sy="100000" kx="0" ky="0" algn="b" rotWithShape="0" blurRad="12700" dist="38100" dir="27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Pinball</a:t>
              </a:r>
            </a:p>
          </p:txBody>
        </p:sp>
      </p:grpSp>
      <p:sp>
        <p:nvSpPr>
          <p:cNvPr id="149" name="TextBox 10"/>
          <p:cNvSpPr txBox="1"/>
          <p:nvPr/>
        </p:nvSpPr>
        <p:spPr>
          <a:xfrm>
            <a:off x="8019222" y="5616851"/>
            <a:ext cx="9125778" cy="2527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42900" indent="-342900">
              <a:lnSpc>
                <a:spcPct val="124499"/>
              </a:lnSpc>
              <a:buClr>
                <a:srgbClr val="000000"/>
              </a:buClr>
              <a:buSzPct val="100000"/>
              <a:buFont typeface="Arial"/>
              <a:buChar char="●"/>
              <a:defRPr spc="-100" sz="2200"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기계식 테이블에 공을 핀을 이용하여 공이 특정 목표에 도달하거나 특정 임무를 수행하도록 함으로써 점수를 얻는 게임</a:t>
            </a: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SzPct val="100000"/>
              <a:buFont typeface="Arial"/>
              <a:buChar char="●"/>
              <a:defRPr spc="-100" sz="2200"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스프링으로 공을 발사</a:t>
            </a:r>
            <a:r>
              <a:t>,</a:t>
            </a:r>
            <a:r>
              <a:t> 플리퍼로 공을 간접적으로 조작</a:t>
            </a: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SzPct val="100000"/>
              <a:buFont typeface="Arial"/>
              <a:buChar char="●"/>
              <a:defRPr spc="-100" sz="2200"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공이 플리퍼 아래로 떨어지면 게임이 종료</a:t>
            </a: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SzPct val="100000"/>
              <a:buFont typeface="Arial"/>
              <a:buChar char="●"/>
              <a:defRPr spc="-100" sz="2200"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공을 떨어뜨리지 않고 플리퍼로 계속 튕기면서 임무를 수행함으로써 높은 점수를 얻는것이 목표</a:t>
            </a:r>
          </a:p>
        </p:txBody>
      </p:sp>
      <p:sp>
        <p:nvSpPr>
          <p:cNvPr id="150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-1600200" y="0"/>
            <a:ext cx="19888200" cy="14401800"/>
            <a:chOff x="0" y="0"/>
            <a:chExt cx="19888200" cy="14401800"/>
          </a:xfrm>
        </p:grpSpPr>
        <p:pic>
          <p:nvPicPr>
            <p:cNvPr id="154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79400"/>
              <a:ext cx="13246100" cy="14122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1" name="Group 10"/>
            <p:cNvGrpSpPr/>
            <p:nvPr/>
          </p:nvGrpSpPr>
          <p:grpSpPr>
            <a:xfrm>
              <a:off x="1600200" y="0"/>
              <a:ext cx="18288000" cy="10287000"/>
              <a:chOff x="0" y="0"/>
              <a:chExt cx="18288000" cy="10287000"/>
            </a:xfrm>
          </p:grpSpPr>
          <p:pic>
            <p:nvPicPr>
              <p:cNvPr id="155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Picture 3" descr="Picture 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73100" y="533400"/>
                <a:ext cx="16941800" cy="9220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Picture 4" descr="Picture 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14185900" y="4495800"/>
                <a:ext cx="3759200" cy="1778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" name="Picture 5" descr="Picture 5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13296900" y="4495800"/>
                <a:ext cx="3759200" cy="1778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Picture 6" descr="Picture 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43000" y="7759700"/>
                <a:ext cx="16002000" cy="1549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142585" dir="5400000">
                  <a:srgbClr val="D8D8D8"/>
                </a:outerShdw>
              </a:effectLst>
            </p:spPr>
          </p:pic>
          <p:sp>
            <p:nvSpPr>
              <p:cNvPr id="160" name="TextBox 9"/>
              <p:cNvSpPr txBox="1"/>
              <p:nvPr/>
            </p:nvSpPr>
            <p:spPr>
              <a:xfrm>
                <a:off x="1320800" y="6035030"/>
                <a:ext cx="11658600" cy="129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9600"/>
                  </a:lnSpc>
                  <a:defRPr spc="100" sz="8000">
                    <a:latin typeface="Pretendard Light"/>
                    <a:ea typeface="Pretendard Light"/>
                    <a:cs typeface="Pretendard Light"/>
                    <a:sym typeface="Pretendard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Pretendard Light"/>
                    <a:ea typeface="Pretendard Light"/>
                    <a:cs typeface="Pretendard Light"/>
                    <a:sym typeface="Pretendard Light"/>
                  </a:rPr>
                  <a:t>시스템 구조</a:t>
                </a:r>
              </a:p>
            </p:txBody>
          </p:sp>
        </p:grpSp>
        <p:sp>
          <p:nvSpPr>
            <p:cNvPr id="162" name="TextBox 14"/>
            <p:cNvSpPr txBox="1"/>
            <p:nvPr/>
          </p:nvSpPr>
          <p:spPr>
            <a:xfrm>
              <a:off x="9525000" y="682812"/>
              <a:ext cx="2463800" cy="336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99600"/>
                </a:lnSpc>
                <a:defRPr spc="-100" sz="2100"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pPr>
              <a:r>
                <a:t>10</a:t>
              </a:r>
              <a:r>
                <a:t>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2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6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168" name="TextBox 19"/>
            <p:cNvSpPr txBox="1"/>
            <p:nvPr/>
          </p:nvSpPr>
          <p:spPr>
            <a:xfrm>
              <a:off x="2908300" y="18700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>
                  <a:latin typeface="Pretendard Light"/>
                  <a:ea typeface="Pretendard Light"/>
                  <a:cs typeface="Pretendard Light"/>
                  <a:sym typeface="Pretendard Light"/>
                </a:defRPr>
              </a:pPr>
              <a:r>
                <a:t>전체 시스템</a:t>
              </a:r>
              <a:r>
                <a:t> </a:t>
              </a:r>
              <a:r>
                <a:rPr>
                  <a:latin typeface="Pretendard Black"/>
                  <a:ea typeface="Pretendard Black"/>
                  <a:cs typeface="Pretendard Black"/>
                  <a:sym typeface="Pretendard Black"/>
                </a:rPr>
                <a:t>구조</a:t>
              </a:r>
            </a:p>
          </p:txBody>
        </p:sp>
        <p:sp>
          <p:nvSpPr>
            <p:cNvPr id="169" name="TextBox 22"/>
            <p:cNvSpPr txBox="1"/>
            <p:nvPr/>
          </p:nvSpPr>
          <p:spPr>
            <a:xfrm>
              <a:off x="11087100" y="3657850"/>
              <a:ext cx="56261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07899"/>
                </a:lnSpc>
                <a:defRPr sz="2800">
                  <a:solidFill>
                    <a:srgbClr val="FFFFFF"/>
                  </a:solidFill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선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그래프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그리는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법</a:t>
              </a:r>
            </a:p>
          </p:txBody>
        </p:sp>
      </p:grpSp>
      <p:sp>
        <p:nvSpPr>
          <p:cNvPr id="171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  <p:pic>
        <p:nvPicPr>
          <p:cNvPr id="172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30" descr="Picture 3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44000" y="3543300"/>
            <a:ext cx="7772400" cy="523943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31"/>
          <p:cNvSpPr txBox="1"/>
          <p:nvPr/>
        </p:nvSpPr>
        <p:spPr>
          <a:xfrm>
            <a:off x="1221849" y="3617290"/>
            <a:ext cx="6291382" cy="5314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버튼을 누르면  게임 시작과 동시에 </a:t>
            </a:r>
            <a:r>
              <a:t>BGM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재생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서보 모터를 이용하여 플리퍼를 구현하고 버튼을 누를 시 플리퍼가 움직임 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공을 이용하여 버튼을 누르거나 초음파 센서 앞을 지나가게 되면 </a:t>
            </a:r>
            <a:r>
              <a:t>7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세그먼트에 점수 갱신 및 표기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점수를 획득하면 부저에서 소리 재생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서보 모터를 이용해 </a:t>
            </a:r>
            <a:r>
              <a:t>180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도 회전하는 형태의 장애물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플리퍼 아래로 공이 떨어지는 것을 초음파 센서가 감지하면 게임이 종료됨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리셋 버튼을 누를 시 점수 초기화 및 노래 재시작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200" y="279400"/>
            <a:ext cx="13246100" cy="14122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roup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77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14185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13296900" y="4495800"/>
              <a:ext cx="37592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43000" y="7759700"/>
              <a:ext cx="16002000" cy="15494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42585" dir="5400000">
                <a:srgbClr val="D8D8D8"/>
              </a:outerShdw>
            </a:effectLst>
          </p:spPr>
        </p:pic>
        <p:sp>
          <p:nvSpPr>
            <p:cNvPr id="182" name="TextBox 9"/>
            <p:cNvSpPr txBox="1"/>
            <p:nvPr/>
          </p:nvSpPr>
          <p:spPr>
            <a:xfrm>
              <a:off x="1320800" y="6035030"/>
              <a:ext cx="11658600" cy="1290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9600"/>
                </a:lnSpc>
                <a:defRPr spc="100" sz="8000">
                  <a:latin typeface="Pretendard Light"/>
                  <a:ea typeface="Pretendard Light"/>
                  <a:cs typeface="Pretendard Light"/>
                  <a:sym typeface="Pretendard Light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Pretendard Light"/>
                  <a:ea typeface="Pretendard Light"/>
                  <a:cs typeface="Pretendard Light"/>
                  <a:sym typeface="Pretendard Light"/>
                </a:rPr>
                <a:t>사용 센서 및 액추에이터</a:t>
              </a:r>
            </a:p>
          </p:txBody>
        </p:sp>
      </p:grpSp>
      <p:sp>
        <p:nvSpPr>
          <p:cNvPr id="184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5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8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189" name="TextBox 19"/>
            <p:cNvSpPr txBox="1"/>
            <p:nvPr/>
          </p:nvSpPr>
          <p:spPr>
            <a:xfrm>
              <a:off x="2908300" y="18700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>
                  <a:latin typeface="Pretendard Light"/>
                  <a:ea typeface="Pretendard Light"/>
                  <a:cs typeface="Pretendard Light"/>
                  <a:sym typeface="Pretendard Light"/>
                </a:defRPr>
              </a:pPr>
              <a:r>
                <a:t>사용 </a:t>
              </a:r>
              <a:r>
                <a:rPr b="1"/>
                <a:t>센서</a:t>
              </a:r>
              <a:r>
                <a:t> 및 </a:t>
              </a:r>
              <a:r>
                <a:rPr b="1"/>
                <a:t>액추에이터</a:t>
              </a:r>
            </a:p>
          </p:txBody>
        </p:sp>
        <p:sp>
          <p:nvSpPr>
            <p:cNvPr id="190" name="TextBox 22"/>
            <p:cNvSpPr txBox="1"/>
            <p:nvPr/>
          </p:nvSpPr>
          <p:spPr>
            <a:xfrm>
              <a:off x="11087100" y="3657850"/>
              <a:ext cx="5626100" cy="4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107899"/>
                </a:lnSpc>
                <a:defRPr sz="2800">
                  <a:solidFill>
                    <a:srgbClr val="FFFFFF"/>
                  </a:solidFill>
                </a:defRPr>
              </a:pP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선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그래프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그리는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 </a:t>
              </a:r>
              <a:r>
                <a:rPr>
                  <a:latin typeface="Pretendard SemiBold"/>
                  <a:ea typeface="Pretendard SemiBold"/>
                  <a:cs typeface="Pretendard SemiBold"/>
                  <a:sym typeface="Pretendard SemiBold"/>
                </a:rPr>
                <a:t>법</a:t>
              </a:r>
            </a:p>
          </p:txBody>
        </p:sp>
      </p:grpSp>
      <p:sp>
        <p:nvSpPr>
          <p:cNvPr id="192" name="TextBox 14"/>
          <p:cNvSpPr txBox="1"/>
          <p:nvPr/>
        </p:nvSpPr>
        <p:spPr>
          <a:xfrm>
            <a:off x="7924800" y="682812"/>
            <a:ext cx="2463800" cy="33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100" sz="2100">
                <a:latin typeface="Anek Bangla Expanded Bold"/>
                <a:ea typeface="Anek Bangla Expanded Bold"/>
                <a:cs typeface="Anek Bangla Expanded Bold"/>
                <a:sym typeface="Anek Bangla Expanded Bold"/>
              </a:defRPr>
            </a:pPr>
            <a:r>
              <a:t>10</a:t>
            </a:r>
            <a:r>
              <a:t>조</a:t>
            </a:r>
          </a:p>
        </p:txBody>
      </p:sp>
      <p:sp>
        <p:nvSpPr>
          <p:cNvPr id="193" name="TextBox 31"/>
          <p:cNvSpPr txBox="1"/>
          <p:nvPr/>
        </p:nvSpPr>
        <p:spPr>
          <a:xfrm>
            <a:off x="1221849" y="3617290"/>
            <a:ext cx="6291382" cy="10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스피커</a:t>
            </a:r>
          </a:p>
          <a:p>
            <a:pPr marL="285750" indent="-285750">
              <a:buSzPct val="100000"/>
              <a:buFont typeface="Arial"/>
              <a:buChar char="•"/>
              <a:defRPr b="1" sz="2000"/>
            </a:pPr>
          </a:p>
          <a:p>
            <a:pPr>
              <a:defRPr sz="2000"/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게임이 시작될 때 배경 음악을 재생합니다</a:t>
            </a:r>
          </a:p>
        </p:txBody>
      </p:sp>
      <p:sp>
        <p:nvSpPr>
          <p:cNvPr id="194" name="Straight Arrow Connector 6"/>
          <p:cNvSpPr/>
          <p:nvPr/>
        </p:nvSpPr>
        <p:spPr>
          <a:xfrm>
            <a:off x="10375900" y="5599619"/>
            <a:ext cx="1864449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5" name="Rectangle 8"/>
          <p:cNvSpPr txBox="1"/>
          <p:nvPr/>
        </p:nvSpPr>
        <p:spPr>
          <a:xfrm>
            <a:off x="7586763" y="5192381"/>
            <a:ext cx="1290575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5400">
                <a:ln w="13461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sx="100000" sy="100000" kx="0" ky="0" algn="b" rotWithShape="0" blurRad="0" dist="38100" dir="2700000">
                    <a:schemeClr val="accent5"/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시작</a:t>
            </a:r>
          </a:p>
        </p:txBody>
      </p:sp>
      <p:pic>
        <p:nvPicPr>
          <p:cNvPr id="196" name="Picture 23" descr="Picture 2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08638" y="3542581"/>
            <a:ext cx="4587306" cy="5146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0" descr="Picture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ounded Rectangle 5"/>
          <p:cNvSpPr/>
          <p:nvPr/>
        </p:nvSpPr>
        <p:spPr>
          <a:xfrm>
            <a:off x="7086600" y="4838700"/>
            <a:ext cx="2286000" cy="1524000"/>
          </a:xfrm>
          <a:prstGeom prst="roundRect">
            <a:avLst>
              <a:gd name="adj" fmla="val 16667"/>
            </a:avLst>
          </a:prstGeom>
          <a:ln w="1270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Rounded Rectangle 7"/>
          <p:cNvSpPr/>
          <p:nvPr/>
        </p:nvSpPr>
        <p:spPr>
          <a:xfrm>
            <a:off x="7094160" y="4836042"/>
            <a:ext cx="2286001" cy="1524001"/>
          </a:xfrm>
          <a:prstGeom prst="roundRect">
            <a:avLst>
              <a:gd name="adj" fmla="val 16667"/>
            </a:avLst>
          </a:prstGeom>
          <a:ln w="127000">
            <a:solidFill>
              <a:srgbClr val="00206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Rounded Rectangle 9"/>
          <p:cNvSpPr/>
          <p:nvPr/>
        </p:nvSpPr>
        <p:spPr>
          <a:xfrm>
            <a:off x="7086600" y="4833384"/>
            <a:ext cx="2286000" cy="1524001"/>
          </a:xfrm>
          <a:prstGeom prst="roundRect">
            <a:avLst>
              <a:gd name="adj" fmla="val 16667"/>
            </a:avLst>
          </a:prstGeom>
          <a:ln w="127000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Rounded Rectangle 15"/>
          <p:cNvSpPr/>
          <p:nvPr/>
        </p:nvSpPr>
        <p:spPr>
          <a:xfrm>
            <a:off x="7079039" y="4854831"/>
            <a:ext cx="2286001" cy="1524001"/>
          </a:xfrm>
          <a:prstGeom prst="roundRect">
            <a:avLst>
              <a:gd name="adj" fmla="val 16667"/>
            </a:avLst>
          </a:prstGeom>
          <a:ln w="127000">
            <a:solidFill>
              <a:srgbClr val="00B0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500" fill="hold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mph" nodeType="afterEffect" presetSubtype="0" presetID="35" grpId="3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mph" nodeType="afterEffect" presetSubtype="0" presetID="35" grpId="5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afterEffect" presetSubtype="0" presetID="35" grpId="7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afterEffect" presetSubtype="0" presetID="35" grpId="9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5"/>
      <p:bldP build="whole" bldLvl="1" animBg="1" rev="0" advAuto="0" spid="200" grpId="7"/>
      <p:bldP build="whole" bldLvl="1" animBg="1" rev="0" advAuto="0" spid="196" grpId="1"/>
      <p:bldP build="whole" bldLvl="1" animBg="1" rev="0" advAuto="0" spid="199" grpId="2"/>
      <p:bldP build="whole" bldLvl="1" animBg="1" rev="0" advAuto="0" spid="199" grpId="3"/>
      <p:bldP build="whole" bldLvl="1" animBg="1" rev="0" advAuto="0" spid="201" grpId="8"/>
      <p:bldP build="whole" bldLvl="1" animBg="1" rev="0" advAuto="0" spid="201" grpId="9"/>
      <p:bldP build="whole" bldLvl="1" animBg="1" rev="0" advAuto="0" spid="200" grpId="6"/>
      <p:bldP build="whole" bldLvl="1" animBg="1" rev="0" advAuto="0" spid="198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26269" dir="5400000">
              <a:srgbClr val="E6E6E6"/>
            </a:outerShdw>
          </a:effectLst>
        </p:spPr>
      </p:pic>
      <p:grpSp>
        <p:nvGrpSpPr>
          <p:cNvPr id="207" name="Group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04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3100" y="533400"/>
              <a:ext cx="16941800" cy="922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TextBox 25"/>
            <p:cNvSpPr txBox="1"/>
            <p:nvPr/>
          </p:nvSpPr>
          <p:spPr>
            <a:xfrm>
              <a:off x="7912100" y="682812"/>
              <a:ext cx="2463800" cy="336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99600"/>
                </a:lnSpc>
                <a:defRPr spc="-100" sz="2100">
                  <a:latin typeface="Anek Bangla Expanded Bold"/>
                  <a:ea typeface="Anek Bangla Expanded Bold"/>
                  <a:cs typeface="Anek Bangla Expanded Bold"/>
                  <a:sym typeface="Anek Bangla Expanded Bold"/>
                </a:defRPr>
              </a:pPr>
              <a:r>
                <a:t>10</a:t>
              </a:r>
              <a:r>
                <a:t>조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825500" y="1231900"/>
            <a:ext cx="16319500" cy="2616200"/>
            <a:chOff x="0" y="0"/>
            <a:chExt cx="16319500" cy="2616200"/>
          </a:xfrm>
        </p:grpSpPr>
        <p:pic>
          <p:nvPicPr>
            <p:cNvPr id="208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7500" y="469900"/>
              <a:ext cx="16002000" cy="11811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586" dir="5400000">
                <a:srgbClr val="E6E6E6"/>
              </a:outerShdw>
            </a:effectLst>
          </p:spPr>
        </p:pic>
        <p:sp>
          <p:nvSpPr>
            <p:cNvPr id="209" name="TextBox 24"/>
            <p:cNvSpPr txBox="1"/>
            <p:nvPr/>
          </p:nvSpPr>
          <p:spPr>
            <a:xfrm>
              <a:off x="2082800" y="638168"/>
              <a:ext cx="9867900" cy="806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9600"/>
                </a:lnSpc>
                <a:defRPr sz="5000">
                  <a:latin typeface="Pretendard Light"/>
                  <a:ea typeface="Pretendard Light"/>
                  <a:cs typeface="Pretendard Light"/>
                  <a:sym typeface="Pretendard Light"/>
                </a:defRPr>
              </a:pPr>
              <a:r>
                <a:t>사용 </a:t>
              </a:r>
              <a:r>
                <a:rPr b="1"/>
                <a:t>센서</a:t>
              </a:r>
              <a:r>
                <a:t> 및 </a:t>
              </a:r>
              <a:r>
                <a:rPr b="1"/>
                <a:t>액추에이터</a:t>
              </a:r>
            </a:p>
          </p:txBody>
        </p:sp>
        <p:pic>
          <p:nvPicPr>
            <p:cNvPr id="210" name="Picture 20" descr="Picture 2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717800" cy="261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5" name="Group"/>
          <p:cNvGrpSpPr/>
          <p:nvPr/>
        </p:nvGrpSpPr>
        <p:grpSpPr>
          <a:xfrm>
            <a:off x="7499350" y="3695700"/>
            <a:ext cx="3289300" cy="5168900"/>
            <a:chOff x="0" y="0"/>
            <a:chExt cx="3289300" cy="5168900"/>
          </a:xfrm>
        </p:grpSpPr>
        <p:pic>
          <p:nvPicPr>
            <p:cNvPr id="212" name="Picture 12" descr="Picture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13" name="Picture 38" descr="Picture 3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6987" y="885830"/>
              <a:ext cx="2481904" cy="2441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TextBox 23"/>
            <p:cNvSpPr txBox="1"/>
            <p:nvPr/>
          </p:nvSpPr>
          <p:spPr>
            <a:xfrm>
              <a:off x="215900" y="162073"/>
              <a:ext cx="28321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LED</a:t>
              </a:r>
            </a:p>
          </p:txBody>
        </p:sp>
      </p:grpSp>
      <p:sp>
        <p:nvSpPr>
          <p:cNvPr id="216" name="TextBox 23"/>
          <p:cNvSpPr txBox="1"/>
          <p:nvPr/>
        </p:nvSpPr>
        <p:spPr>
          <a:xfrm>
            <a:off x="1371600" y="3858743"/>
            <a:ext cx="28321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2400">
                <a:solidFill>
                  <a:srgbClr val="FFFFFF"/>
                </a:solidFill>
                <a:latin typeface="Anek Bangla Expanded SemiBold"/>
                <a:ea typeface="Anek Bangla Expanded SemiBold"/>
                <a:cs typeface="Anek Bangla Expanded SemiBold"/>
                <a:sym typeface="Anek Bangla Expanded SemiBold"/>
              </a:defRPr>
            </a:lvl1pPr>
          </a:lstStyle>
          <a:p>
            <a:pPr/>
            <a:r>
              <a:t>Switch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7499350" y="3695700"/>
            <a:ext cx="3289300" cy="5168900"/>
            <a:chOff x="0" y="0"/>
            <a:chExt cx="3289300" cy="5168900"/>
          </a:xfrm>
        </p:grpSpPr>
        <p:pic>
          <p:nvPicPr>
            <p:cNvPr id="217" name="Picture 12" descr="Picture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18" name="Picture 35" descr="Picture 3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53808" y="1036465"/>
              <a:ext cx="2236672" cy="2053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TextBox 23"/>
            <p:cNvSpPr txBox="1"/>
            <p:nvPr/>
          </p:nvSpPr>
          <p:spPr>
            <a:xfrm>
              <a:off x="226679" y="165653"/>
              <a:ext cx="2832101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Switch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7499350" y="3695700"/>
            <a:ext cx="3289300" cy="5168900"/>
            <a:chOff x="0" y="0"/>
            <a:chExt cx="3289300" cy="5168900"/>
          </a:xfrm>
        </p:grpSpPr>
        <p:pic>
          <p:nvPicPr>
            <p:cNvPr id="221" name="Picture 12" descr="Picture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pic>
          <p:nvPicPr>
            <p:cNvPr id="222" name="Picture 47" descr="Picture 4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9321" y="758830"/>
              <a:ext cx="2832101" cy="2682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TextBox 23"/>
            <p:cNvSpPr txBox="1"/>
            <p:nvPr/>
          </p:nvSpPr>
          <p:spPr>
            <a:xfrm>
              <a:off x="228600" y="158749"/>
              <a:ext cx="28321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Servo Motor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7499350" y="3695700"/>
            <a:ext cx="3289300" cy="5168900"/>
            <a:chOff x="0" y="0"/>
            <a:chExt cx="3289300" cy="5168900"/>
          </a:xfrm>
        </p:grpSpPr>
        <p:pic>
          <p:nvPicPr>
            <p:cNvPr id="225" name="Picture 14" descr="Picture 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89300" cy="51689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126269" dir="5400000">
                <a:srgbClr val="E6E6E6"/>
              </a:outerShdw>
            </a:effectLst>
          </p:spPr>
        </p:pic>
        <p:sp>
          <p:nvSpPr>
            <p:cNvPr id="226" name="TextBox 34"/>
            <p:cNvSpPr txBox="1"/>
            <p:nvPr/>
          </p:nvSpPr>
          <p:spPr>
            <a:xfrm>
              <a:off x="533400" y="139700"/>
              <a:ext cx="2222500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99600"/>
                </a:lnSpc>
                <a:defRPr spc="100" sz="2400">
                  <a:solidFill>
                    <a:srgbClr val="FFFFFF"/>
                  </a:solidFill>
                  <a:latin typeface="Anek Bangla Expanded SemiBold"/>
                  <a:ea typeface="Anek Bangla Expanded SemiBold"/>
                  <a:cs typeface="Anek Bangla Expanded SemiBold"/>
                  <a:sym typeface="Anek Bangla Expanded SemiBold"/>
                </a:defRPr>
              </a:lvl1pPr>
            </a:lstStyle>
            <a:p>
              <a:pPr/>
              <a:r>
                <a:t>7 - Segment</a:t>
              </a:r>
            </a:p>
          </p:txBody>
        </p:sp>
        <p:pic>
          <p:nvPicPr>
            <p:cNvPr id="227" name="Picture 54" descr="Picture 54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35410" y="949529"/>
              <a:ext cx="2818480" cy="2458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14:prism dir="r" isContent="0" isInverted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xit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Class="exit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Class="exit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7"/>
      <p:bldP build="whole" bldLvl="1" animBg="1" rev="0" advAuto="0" spid="220" grpId="1"/>
      <p:bldP build="whole" bldLvl="1" animBg="1" rev="0" advAuto="0" spid="220" grpId="2"/>
      <p:bldP build="whole" bldLvl="1" animBg="1" rev="0" advAuto="0" spid="224" grpId="5"/>
      <p:bldP build="whole" bldLvl="1" animBg="1" rev="0" advAuto="0" spid="224" grpId="6"/>
      <p:bldP build="whole" bldLvl="1" animBg="1" rev="0" advAuto="0" spid="215" grpId="3"/>
      <p:bldP build="whole" bldLvl="1" animBg="1" rev="0" advAuto="0" spid="215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